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60" r:id="rId5"/>
    <p:sldId id="262" r:id="rId6"/>
    <p:sldId id="266" r:id="rId7"/>
    <p:sldId id="272" r:id="rId8"/>
    <p:sldId id="273" r:id="rId9"/>
    <p:sldId id="267" r:id="rId10"/>
    <p:sldId id="269" r:id="rId11"/>
    <p:sldId id="270" r:id="rId12"/>
    <p:sldId id="271" r:id="rId13"/>
    <p:sldId id="275" r:id="rId14"/>
    <p:sldId id="264" r:id="rId15"/>
    <p:sldId id="265" r:id="rId16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4B5B"/>
    <a:srgbClr val="656B83"/>
    <a:srgbClr val="475A5B"/>
    <a:srgbClr val="415161"/>
    <a:srgbClr val="2F4F73"/>
    <a:srgbClr val="8CACD0"/>
    <a:srgbClr val="8CCBD0"/>
    <a:srgbClr val="454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4692" autoAdjust="0"/>
  </p:normalViewPr>
  <p:slideViewPr>
    <p:cSldViewPr snapToGrid="0"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34193B-DDE8-49CD-BA38-5FE3204EE913}" type="datetimeFigureOut">
              <a:rPr lang="zh-TW" altLang="en-US" smtClean="0"/>
              <a:t>2013/12/25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E24A7-8A2B-4A33-A651-DD43B5DBA5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3231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snow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CFE"/>
              </a:clrFrom>
              <a:clrTo>
                <a:srgbClr val="FEFC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56656">
            <a:off x="233363" y="3449638"/>
            <a:ext cx="473075" cy="522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7" name="AutoShape 3"/>
          <p:cNvSpPr>
            <a:spLocks noChangeArrowheads="1"/>
          </p:cNvSpPr>
          <p:nvPr/>
        </p:nvSpPr>
        <p:spPr bwMode="auto">
          <a:xfrm flipH="1" flipV="1">
            <a:off x="4414838" y="0"/>
            <a:ext cx="4729162" cy="1028700"/>
          </a:xfrm>
          <a:prstGeom prst="rtTriangle">
            <a:avLst/>
          </a:prstGeom>
          <a:gradFill rotWithShape="1">
            <a:gsLst>
              <a:gs pos="0">
                <a:srgbClr val="8CACD0"/>
              </a:gs>
              <a:gs pos="50000">
                <a:srgbClr val="FFFFFF"/>
              </a:gs>
              <a:gs pos="100000">
                <a:srgbClr val="8CACD0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 rot="-10800000" flipH="1" flipV="1">
            <a:off x="0" y="5829300"/>
            <a:ext cx="4729163" cy="1028700"/>
          </a:xfrm>
          <a:prstGeom prst="rtTriangle">
            <a:avLst/>
          </a:prstGeom>
          <a:gradFill rotWithShape="1">
            <a:gsLst>
              <a:gs pos="0">
                <a:srgbClr val="8CACD0"/>
              </a:gs>
              <a:gs pos="50000">
                <a:srgbClr val="FFFFFF"/>
              </a:gs>
              <a:gs pos="100000">
                <a:srgbClr val="8CACD0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 flipH="1">
            <a:off x="514350" y="3440113"/>
            <a:ext cx="8629650" cy="174625"/>
          </a:xfrm>
          <a:prstGeom prst="rtTriangle">
            <a:avLst/>
          </a:prstGeom>
          <a:gradFill rotWithShape="1">
            <a:gsLst>
              <a:gs pos="0">
                <a:srgbClr val="8CACD0"/>
              </a:gs>
              <a:gs pos="50000">
                <a:srgbClr val="FFFFFF"/>
              </a:gs>
              <a:gs pos="100000">
                <a:srgbClr val="8CACD0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 flipH="1" flipV="1">
            <a:off x="515938" y="3594100"/>
            <a:ext cx="8629650" cy="174625"/>
          </a:xfrm>
          <a:prstGeom prst="rtTriangle">
            <a:avLst/>
          </a:prstGeom>
          <a:gradFill rotWithShape="1">
            <a:gsLst>
              <a:gs pos="0">
                <a:srgbClr val="8CACD0"/>
              </a:gs>
              <a:gs pos="50000">
                <a:srgbClr val="FFFFFF"/>
              </a:gs>
              <a:gs pos="100000">
                <a:srgbClr val="8CACD0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6151" name="Picture 7" descr="snow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CFE"/>
              </a:clrFrom>
              <a:clrTo>
                <a:srgbClr val="FEFC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5013"/>
            <a:ext cx="1195388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snow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CFE"/>
              </a:clrFrom>
              <a:clrTo>
                <a:srgbClr val="FEFC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362">
            <a:off x="7545388" y="6249988"/>
            <a:ext cx="460375" cy="50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3" name="Picture 9" descr="sn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2141">
            <a:off x="8328025" y="5564188"/>
            <a:ext cx="582613" cy="64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snow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CFE"/>
              </a:clrFrom>
              <a:clrTo>
                <a:srgbClr val="FEFC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91088">
            <a:off x="565150" y="5272088"/>
            <a:ext cx="379413" cy="417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5" name="Picture 11" descr="snow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CFE"/>
              </a:clrFrom>
              <a:clrTo>
                <a:srgbClr val="FEFC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60093">
            <a:off x="1106488" y="984250"/>
            <a:ext cx="666750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snow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CFE"/>
              </a:clrFrom>
              <a:clrTo>
                <a:srgbClr val="FEFC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191432">
            <a:off x="952500" y="152400"/>
            <a:ext cx="473075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7" name="Picture 13" descr="snow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CFE"/>
              </a:clrFrom>
              <a:clrTo>
                <a:srgbClr val="FEFC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3771">
            <a:off x="384175" y="2584450"/>
            <a:ext cx="47625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8" name="Rectangle 1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832C023-E1B9-4690-8FE1-D6A205BFEB5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6161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  <a:endParaRPr lang="ja-JP" altLang="en-US" noProof="0" smtClean="0"/>
          </a:p>
        </p:txBody>
      </p:sp>
      <p:sp>
        <p:nvSpPr>
          <p:cNvPr id="6162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  <a:endParaRPr lang="ja-JP" alt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AD712C-A74D-4C9A-953D-FD4E4A7E08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156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2ED01-C714-4A23-A091-FA92C8BD03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808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4438418-459C-4083-B368-5A44DE05E33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7323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05EC5-C589-4158-8B30-ACA1B23767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2397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4C63C-5B57-461F-AB5E-0A890E550C4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0245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00917A-42B1-46FA-9A35-CBA47EDC259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9859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6AD935-A005-42E0-97BC-1CC24BC101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7169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57D702-52A5-4B57-B8A9-97DB57B4C85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4617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629976-CE0D-4837-903D-DBEA2C24084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5408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8E8C7-1F3E-47A1-AE6A-E5942E60C30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9847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4188C-7BD5-4F23-A2D6-7B6006D455D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2350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1" name="Picture 847" descr="snow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EFCFE"/>
              </a:clrFrom>
              <a:clrTo>
                <a:srgbClr val="FEFC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56656">
            <a:off x="233363" y="3449638"/>
            <a:ext cx="473075" cy="522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55" name="AutoShape 831"/>
          <p:cNvSpPr>
            <a:spLocks noChangeArrowheads="1"/>
          </p:cNvSpPr>
          <p:nvPr/>
        </p:nvSpPr>
        <p:spPr bwMode="auto">
          <a:xfrm flipH="1" flipV="1">
            <a:off x="4414838" y="0"/>
            <a:ext cx="4729162" cy="1028700"/>
          </a:xfrm>
          <a:prstGeom prst="rtTriangle">
            <a:avLst/>
          </a:prstGeom>
          <a:gradFill rotWithShape="1">
            <a:gsLst>
              <a:gs pos="0">
                <a:srgbClr val="8CACD0"/>
              </a:gs>
              <a:gs pos="50000">
                <a:srgbClr val="FFFFFF"/>
              </a:gs>
              <a:gs pos="100000">
                <a:srgbClr val="8CACD0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56" name="AutoShape 832"/>
          <p:cNvSpPr>
            <a:spLocks noChangeArrowheads="1"/>
          </p:cNvSpPr>
          <p:nvPr/>
        </p:nvSpPr>
        <p:spPr bwMode="auto">
          <a:xfrm rot="-10800000" flipH="1" flipV="1">
            <a:off x="0" y="5829300"/>
            <a:ext cx="4729163" cy="1028700"/>
          </a:xfrm>
          <a:prstGeom prst="rtTriangle">
            <a:avLst/>
          </a:prstGeom>
          <a:gradFill rotWithShape="1">
            <a:gsLst>
              <a:gs pos="0">
                <a:srgbClr val="8CACD0"/>
              </a:gs>
              <a:gs pos="50000">
                <a:srgbClr val="FFFFFF"/>
              </a:gs>
              <a:gs pos="100000">
                <a:srgbClr val="8CACD0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57" name="AutoShape 833"/>
          <p:cNvSpPr>
            <a:spLocks noChangeArrowheads="1"/>
          </p:cNvSpPr>
          <p:nvPr/>
        </p:nvSpPr>
        <p:spPr bwMode="auto">
          <a:xfrm flipH="1">
            <a:off x="514350" y="1196975"/>
            <a:ext cx="8629650" cy="174625"/>
          </a:xfrm>
          <a:prstGeom prst="rtTriangle">
            <a:avLst/>
          </a:prstGeom>
          <a:gradFill rotWithShape="1">
            <a:gsLst>
              <a:gs pos="0">
                <a:srgbClr val="8CACD0"/>
              </a:gs>
              <a:gs pos="50000">
                <a:srgbClr val="FFFFFF"/>
              </a:gs>
              <a:gs pos="100000">
                <a:srgbClr val="8CACD0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59" name="AutoShape 835"/>
          <p:cNvSpPr>
            <a:spLocks noChangeArrowheads="1"/>
          </p:cNvSpPr>
          <p:nvPr/>
        </p:nvSpPr>
        <p:spPr bwMode="auto">
          <a:xfrm flipH="1" flipV="1">
            <a:off x="515938" y="1350963"/>
            <a:ext cx="8629650" cy="174625"/>
          </a:xfrm>
          <a:prstGeom prst="rtTriangle">
            <a:avLst/>
          </a:prstGeom>
          <a:gradFill rotWithShape="1">
            <a:gsLst>
              <a:gs pos="0">
                <a:srgbClr val="8CACD0"/>
              </a:gs>
              <a:gs pos="50000">
                <a:srgbClr val="FFFFFF"/>
              </a:gs>
              <a:gs pos="100000">
                <a:srgbClr val="8CACD0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1868" name="Picture 844" descr="snow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EFCFE"/>
              </a:clrFrom>
              <a:clrTo>
                <a:srgbClr val="FEFC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5013"/>
            <a:ext cx="1195388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69" name="Picture 845" descr="snow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EFCFE"/>
              </a:clrFrom>
              <a:clrTo>
                <a:srgbClr val="FEFC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362">
            <a:off x="7545388" y="6249988"/>
            <a:ext cx="460375" cy="50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70" name="Picture 846" descr="snow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2141">
            <a:off x="8328025" y="5564188"/>
            <a:ext cx="582613" cy="64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72" name="Picture 848" descr="snow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EFCFE"/>
              </a:clrFrom>
              <a:clrTo>
                <a:srgbClr val="FEFC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91088">
            <a:off x="565150" y="5272088"/>
            <a:ext cx="379413" cy="417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74" name="Picture 850" descr="snow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EFCFE"/>
              </a:clrFrom>
              <a:clrTo>
                <a:srgbClr val="FEFC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60093">
            <a:off x="1106488" y="984250"/>
            <a:ext cx="666750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75" name="Picture 851" descr="snow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EFCFE"/>
              </a:clrFrom>
              <a:clrTo>
                <a:srgbClr val="FEFC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191432">
            <a:off x="952500" y="152400"/>
            <a:ext cx="473075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73" name="Picture 849" descr="snow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EFCFE"/>
              </a:clrFrom>
              <a:clrTo>
                <a:srgbClr val="FEFC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3771">
            <a:off x="384175" y="2584450"/>
            <a:ext cx="47625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454959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454959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454959"/>
                </a:solidFill>
              </a:defRPr>
            </a:lvl1pPr>
          </a:lstStyle>
          <a:p>
            <a:fld id="{A3036B74-ED60-483C-8AD6-A2F580DB57D5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45495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454959"/>
          </a:solidFill>
          <a:latin typeface="Arial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454959"/>
          </a:solidFill>
          <a:latin typeface="Arial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454959"/>
          </a:solidFill>
          <a:latin typeface="Arial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454959"/>
          </a:solidFill>
          <a:latin typeface="Arial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454959"/>
          </a:solidFill>
          <a:latin typeface="Arial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454959"/>
          </a:solidFill>
          <a:latin typeface="Arial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454959"/>
          </a:solidFill>
          <a:latin typeface="Arial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454959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rgbClr val="45495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rgbClr val="454959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rgbClr val="454959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rgbClr val="454959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54959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5495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5495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5495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54959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i.wide.ad.jp/class/20060035/slides/04/index_43.html" TargetMode="External"/><Relationship Id="rId2" Type="http://schemas.openxmlformats.org/officeDocument/2006/relationships/hyperlink" Target="http://en.wikipedia.org/wiki/Optimized_Link_State_Routing_Protoco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OpenFlow for Wireless Mesh Networks</a:t>
            </a:r>
            <a:endParaRPr lang="en-US" altLang="ja-JP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sz="2000" dirty="0" err="1" smtClean="0"/>
              <a:t>Dely</a:t>
            </a:r>
            <a:r>
              <a:rPr lang="en-US" altLang="ja-JP" sz="2000" dirty="0" smtClean="0"/>
              <a:t>, P. , </a:t>
            </a:r>
            <a:r>
              <a:rPr lang="en-US" altLang="ja-JP" sz="2000" dirty="0" err="1" smtClean="0"/>
              <a:t>Kassler</a:t>
            </a:r>
            <a:r>
              <a:rPr lang="en-US" altLang="ja-JP" sz="2000" dirty="0" smtClean="0"/>
              <a:t>, A. ; Bayer, N., Karlstad Univ., Karlstad, Sweden , Computer Communications and Networks (ICCCN), 2011 Proceedings of 20th International Conference on </a:t>
            </a:r>
            <a:endParaRPr lang="en-US" altLang="ja-JP" sz="20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832C023-E1B9-4690-8FE1-D6A205BFEB56}" type="slidenum">
              <a:rPr lang="en-US" altLang="ja-JP" smtClean="0"/>
              <a:pPr/>
              <a:t>1</a:t>
            </a:fld>
            <a:endParaRPr lang="en-US" altLang="ja-JP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5EC5-C589-4158-8B30-ACA1B23767D0}" type="slidenum">
              <a:rPr lang="en-US" altLang="ja-JP" smtClean="0"/>
              <a:pPr/>
              <a:t>10</a:t>
            </a:fld>
            <a:endParaRPr lang="en-US" altLang="ja-JP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8132" y="1659211"/>
            <a:ext cx="5295900" cy="4824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542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5EC5-C589-4158-8B30-ACA1B23767D0}" type="slidenum">
              <a:rPr lang="en-US" altLang="ja-JP" smtClean="0"/>
              <a:pPr/>
              <a:t>11</a:t>
            </a:fld>
            <a:endParaRPr lang="en-US" altLang="ja-JP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4688" y="1600738"/>
            <a:ext cx="6352033" cy="512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561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5EC5-C589-4158-8B30-ACA1B23767D0}" type="slidenum">
              <a:rPr lang="en-US" altLang="ja-JP" smtClean="0"/>
              <a:pPr/>
              <a:t>12</a:t>
            </a:fld>
            <a:endParaRPr lang="en-US" altLang="ja-JP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524689"/>
            <a:ext cx="5876543" cy="5333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763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632579"/>
            <a:ext cx="8229600" cy="1143000"/>
          </a:xfrm>
        </p:spPr>
        <p:txBody>
          <a:bodyPr/>
          <a:lstStyle/>
          <a:p>
            <a:r>
              <a:rPr lang="en-US" altLang="zh-TW" sz="3600" dirty="0"/>
              <a:t>TCP throughput from the core-network to the station during two handovers (after 15 and 30 sec.)</a:t>
            </a:r>
            <a:r>
              <a:rPr lang="zh-TW" altLang="en-US" sz="3600" dirty="0"/>
              <a:t/>
            </a:r>
            <a:br>
              <a:rPr lang="zh-TW" altLang="en-US" sz="3600" dirty="0"/>
            </a:br>
            <a:endParaRPr lang="zh-TW" altLang="en-US" sz="3600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036056"/>
            <a:ext cx="9128451" cy="3377192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5EC5-C589-4158-8B30-ACA1B23767D0}" type="slidenum">
              <a:rPr lang="en-US" altLang="ja-JP" smtClean="0"/>
              <a:pPr/>
              <a:t>13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8558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architecture combines the benefits of </a:t>
            </a:r>
            <a:r>
              <a:rPr lang="en-US" altLang="zh-TW" dirty="0" smtClean="0"/>
              <a:t>OpenFlow (flexible </a:t>
            </a:r>
            <a:r>
              <a:rPr lang="en-US" altLang="zh-TW" dirty="0"/>
              <a:t>packet forwarding) and WMNs (</a:t>
            </a:r>
            <a:r>
              <a:rPr lang="en-US" altLang="zh-TW" dirty="0" smtClean="0"/>
              <a:t>self-configuration and </a:t>
            </a:r>
            <a:r>
              <a:rPr lang="en-US" altLang="zh-TW" dirty="0"/>
              <a:t>error-resilience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Handover with </a:t>
            </a:r>
            <a:r>
              <a:rPr lang="en-US" altLang="zh-TW" dirty="0" err="1" smtClean="0"/>
              <a:t>OpenFlow</a:t>
            </a:r>
            <a:r>
              <a:rPr lang="en-US" altLang="zh-TW" dirty="0" smtClean="0"/>
              <a:t> can provide a more efficient way for access point choosing.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5EC5-C589-4158-8B30-ACA1B23767D0}" type="slidenum">
              <a:rPr lang="en-US" altLang="ja-JP" smtClean="0"/>
              <a:pPr/>
              <a:t>14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4545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/>
              <a:t>OLSR, </a:t>
            </a:r>
            <a:r>
              <a:rPr lang="en-US" altLang="zh-TW" sz="2400" dirty="0" smtClean="0"/>
              <a:t>[</a:t>
            </a:r>
            <a:r>
              <a:rPr lang="en-US" altLang="zh-TW" sz="2400" dirty="0" smtClean="0">
                <a:hlinkClick r:id="rId2"/>
              </a:rPr>
              <a:t>http</a:t>
            </a:r>
            <a:r>
              <a:rPr lang="en-US" altLang="zh-TW" sz="2400" dirty="0">
                <a:hlinkClick r:id="rId2"/>
              </a:rPr>
              <a:t>://</a:t>
            </a:r>
            <a:r>
              <a:rPr lang="en-US" altLang="zh-TW" sz="2400" dirty="0" smtClean="0">
                <a:hlinkClick r:id="rId2"/>
              </a:rPr>
              <a:t>en.wikipedia.org/wiki/Optimized_Link_State_Routing_Protocol</a:t>
            </a:r>
            <a:r>
              <a:rPr lang="en-US" altLang="zh-TW" sz="2400" dirty="0" smtClean="0"/>
              <a:t>]</a:t>
            </a:r>
          </a:p>
          <a:p>
            <a:r>
              <a:rPr lang="en-US" altLang="zh-TW" sz="2400" dirty="0" smtClean="0"/>
              <a:t>OLSR,</a:t>
            </a:r>
            <a:r>
              <a:rPr lang="en-US" altLang="zh-TW" sz="2400" dirty="0" smtClean="0"/>
              <a:t>[</a:t>
            </a:r>
            <a:r>
              <a:rPr lang="en-US" altLang="zh-TW" sz="2400" dirty="0" smtClean="0">
                <a:hlinkClick r:id="rId3"/>
              </a:rPr>
              <a:t>http</a:t>
            </a:r>
            <a:r>
              <a:rPr lang="en-US" altLang="zh-TW" sz="2400" dirty="0">
                <a:hlinkClick r:id="rId3"/>
              </a:rPr>
              <a:t>://</a:t>
            </a:r>
            <a:r>
              <a:rPr lang="en-US" altLang="zh-TW" sz="2400" dirty="0" smtClean="0">
                <a:hlinkClick r:id="rId3"/>
              </a:rPr>
              <a:t>www.soi.wide.ad.jp/class/20060035/slides/04/index_43.html</a:t>
            </a:r>
            <a:r>
              <a:rPr lang="en-US" altLang="zh-TW" sz="2400" dirty="0" smtClean="0"/>
              <a:t>]</a:t>
            </a:r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5EC5-C589-4158-8B30-ACA1B23767D0}" type="slidenum">
              <a:rPr lang="en-US" altLang="ja-JP" smtClean="0"/>
              <a:pPr/>
              <a:t>15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621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6" name="Group 114"/>
          <p:cNvGrpSpPr>
            <a:grpSpLocks noChangeAspect="1"/>
          </p:cNvGrpSpPr>
          <p:nvPr/>
        </p:nvGrpSpPr>
        <p:grpSpPr bwMode="auto">
          <a:xfrm>
            <a:off x="2265363" y="1978025"/>
            <a:ext cx="4222750" cy="4532313"/>
            <a:chOff x="1009" y="488"/>
            <a:chExt cx="2470" cy="2648"/>
          </a:xfrm>
        </p:grpSpPr>
        <p:grpSp>
          <p:nvGrpSpPr>
            <p:cNvPr id="3187" name="Group 115"/>
            <p:cNvGrpSpPr>
              <a:grpSpLocks noChangeAspect="1"/>
            </p:cNvGrpSpPr>
            <p:nvPr/>
          </p:nvGrpSpPr>
          <p:grpSpPr bwMode="auto">
            <a:xfrm rot="3600000" flipV="1">
              <a:off x="2466" y="832"/>
              <a:ext cx="729" cy="1296"/>
              <a:chOff x="1861" y="1842"/>
              <a:chExt cx="729" cy="1296"/>
            </a:xfrm>
          </p:grpSpPr>
          <p:sp>
            <p:nvSpPr>
              <p:cNvPr id="3188" name="AutoShape 116"/>
              <p:cNvSpPr>
                <a:spLocks noChangeAspect="1" noChangeArrowheads="1"/>
              </p:cNvSpPr>
              <p:nvPr/>
            </p:nvSpPr>
            <p:spPr bwMode="auto">
              <a:xfrm rot="19800000">
                <a:off x="1944" y="2508"/>
                <a:ext cx="344" cy="9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89" name="AutoShape 117"/>
              <p:cNvSpPr>
                <a:spLocks noChangeAspect="1" noChangeArrowheads="1"/>
              </p:cNvSpPr>
              <p:nvPr/>
            </p:nvSpPr>
            <p:spPr bwMode="auto">
              <a:xfrm rot="19800000">
                <a:off x="1861" y="2358"/>
                <a:ext cx="452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90" name="AutoShape 118"/>
              <p:cNvSpPr>
                <a:spLocks noChangeAspect="1" noChangeArrowheads="1"/>
              </p:cNvSpPr>
              <p:nvPr/>
            </p:nvSpPr>
            <p:spPr bwMode="auto">
              <a:xfrm rot="19800000">
                <a:off x="1941" y="2181"/>
                <a:ext cx="356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91" name="AutoShape 119"/>
              <p:cNvSpPr>
                <a:spLocks noChangeAspect="1" noChangeArrowheads="1"/>
              </p:cNvSpPr>
              <p:nvPr/>
            </p:nvSpPr>
            <p:spPr bwMode="auto">
              <a:xfrm rot="19800000">
                <a:off x="2018" y="2653"/>
                <a:ext cx="261" cy="7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92" name="AutoShape 120"/>
              <p:cNvSpPr>
                <a:spLocks noChangeAspect="1" noChangeArrowheads="1"/>
              </p:cNvSpPr>
              <p:nvPr/>
            </p:nvSpPr>
            <p:spPr bwMode="auto">
              <a:xfrm rot="19800000">
                <a:off x="2074" y="2808"/>
                <a:ext cx="200" cy="5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93" name="AutoShape 121"/>
              <p:cNvSpPr>
                <a:spLocks noChangeAspect="1" noChangeArrowheads="1"/>
              </p:cNvSpPr>
              <p:nvPr/>
            </p:nvSpPr>
            <p:spPr bwMode="auto">
              <a:xfrm rot="19800000">
                <a:off x="2137" y="2957"/>
                <a:ext cx="121" cy="4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94" name="AutoShape 122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96" y="2514"/>
                <a:ext cx="312" cy="9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95" name="AutoShape 123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90" y="2369"/>
                <a:ext cx="400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96" name="AutoShape 124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96" y="2189"/>
                <a:ext cx="315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97" name="AutoShape 125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215" y="2661"/>
                <a:ext cx="218" cy="7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98" name="AutoShape 126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94" y="2809"/>
                <a:ext cx="186" cy="5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99" name="AutoShape 127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215" y="2956"/>
                <a:ext cx="103" cy="4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00" name="AutoShape 128"/>
              <p:cNvSpPr>
                <a:spLocks noChangeAspect="1" noChangeArrowheads="1"/>
              </p:cNvSpPr>
              <p:nvPr/>
            </p:nvSpPr>
            <p:spPr bwMode="auto">
              <a:xfrm rot="-5400000">
                <a:off x="2176" y="3056"/>
                <a:ext cx="121" cy="44"/>
              </a:xfrm>
              <a:prstGeom prst="roundRect">
                <a:avLst>
                  <a:gd name="adj" fmla="val 50000"/>
                </a:avLst>
              </a:prstGeom>
              <a:solidFill>
                <a:srgbClr val="8CACD0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01" name="AutoShape 129"/>
              <p:cNvSpPr>
                <a:spLocks noChangeAspect="1" noChangeArrowheads="1"/>
              </p:cNvSpPr>
              <p:nvPr/>
            </p:nvSpPr>
            <p:spPr bwMode="auto">
              <a:xfrm rot="19800000">
                <a:off x="2058" y="1994"/>
                <a:ext cx="244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02" name="AutoShape 130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68" y="1992"/>
                <a:ext cx="244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03" name="AutoShape 131"/>
              <p:cNvSpPr>
                <a:spLocks noChangeAspect="1" noChangeArrowheads="1"/>
              </p:cNvSpPr>
              <p:nvPr/>
            </p:nvSpPr>
            <p:spPr bwMode="auto">
              <a:xfrm>
                <a:off x="2163" y="1842"/>
                <a:ext cx="147" cy="1239"/>
              </a:xfrm>
              <a:custGeom>
                <a:avLst/>
                <a:gdLst>
                  <a:gd name="G0" fmla="+- 6382 0 0"/>
                  <a:gd name="G1" fmla="+- 21600 0 6382"/>
                  <a:gd name="G2" fmla="*/ 6382 1 2"/>
                  <a:gd name="G3" fmla="+- 21600 0 G2"/>
                  <a:gd name="G4" fmla="+/ 6382 21600 2"/>
                  <a:gd name="G5" fmla="+/ G1 0 2"/>
                  <a:gd name="G6" fmla="*/ 21600 21600 6382"/>
                  <a:gd name="G7" fmla="*/ G6 1 2"/>
                  <a:gd name="G8" fmla="+- 21600 0 G7"/>
                  <a:gd name="G9" fmla="*/ 21600 1 2"/>
                  <a:gd name="G10" fmla="+- 6382 0 G9"/>
                  <a:gd name="G11" fmla="?: G10 G8 0"/>
                  <a:gd name="G12" fmla="?: G10 G7 21600"/>
                  <a:gd name="T0" fmla="*/ 18409 w 21600"/>
                  <a:gd name="T1" fmla="*/ 10800 h 21600"/>
                  <a:gd name="T2" fmla="*/ 10800 w 21600"/>
                  <a:gd name="T3" fmla="*/ 21600 h 21600"/>
                  <a:gd name="T4" fmla="*/ 3191 w 21600"/>
                  <a:gd name="T5" fmla="*/ 10800 h 21600"/>
                  <a:gd name="T6" fmla="*/ 10800 w 21600"/>
                  <a:gd name="T7" fmla="*/ 0 h 21600"/>
                  <a:gd name="T8" fmla="*/ 4991 w 21600"/>
                  <a:gd name="T9" fmla="*/ 4991 h 21600"/>
                  <a:gd name="T10" fmla="*/ 16609 w 21600"/>
                  <a:gd name="T11" fmla="*/ 16609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6382" y="21600"/>
                    </a:lnTo>
                    <a:lnTo>
                      <a:pt x="15218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3204" name="Group 132"/>
            <p:cNvGrpSpPr>
              <a:grpSpLocks noChangeAspect="1"/>
            </p:cNvGrpSpPr>
            <p:nvPr/>
          </p:nvGrpSpPr>
          <p:grpSpPr bwMode="auto">
            <a:xfrm rot="3600000" flipH="1">
              <a:off x="1300" y="1511"/>
              <a:ext cx="729" cy="1296"/>
              <a:chOff x="1861" y="1842"/>
              <a:chExt cx="729" cy="1296"/>
            </a:xfrm>
          </p:grpSpPr>
          <p:sp>
            <p:nvSpPr>
              <p:cNvPr id="3205" name="AutoShape 133"/>
              <p:cNvSpPr>
                <a:spLocks noChangeAspect="1" noChangeArrowheads="1"/>
              </p:cNvSpPr>
              <p:nvPr/>
            </p:nvSpPr>
            <p:spPr bwMode="auto">
              <a:xfrm rot="19800000">
                <a:off x="1944" y="2508"/>
                <a:ext cx="344" cy="9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06" name="AutoShape 134"/>
              <p:cNvSpPr>
                <a:spLocks noChangeAspect="1" noChangeArrowheads="1"/>
              </p:cNvSpPr>
              <p:nvPr/>
            </p:nvSpPr>
            <p:spPr bwMode="auto">
              <a:xfrm rot="19800000">
                <a:off x="1861" y="2358"/>
                <a:ext cx="452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07" name="AutoShape 135"/>
              <p:cNvSpPr>
                <a:spLocks noChangeAspect="1" noChangeArrowheads="1"/>
              </p:cNvSpPr>
              <p:nvPr/>
            </p:nvSpPr>
            <p:spPr bwMode="auto">
              <a:xfrm rot="19800000">
                <a:off x="1941" y="2181"/>
                <a:ext cx="356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08" name="AutoShape 136"/>
              <p:cNvSpPr>
                <a:spLocks noChangeAspect="1" noChangeArrowheads="1"/>
              </p:cNvSpPr>
              <p:nvPr/>
            </p:nvSpPr>
            <p:spPr bwMode="auto">
              <a:xfrm rot="19800000">
                <a:off x="2018" y="2653"/>
                <a:ext cx="261" cy="7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09" name="AutoShape 137"/>
              <p:cNvSpPr>
                <a:spLocks noChangeAspect="1" noChangeArrowheads="1"/>
              </p:cNvSpPr>
              <p:nvPr/>
            </p:nvSpPr>
            <p:spPr bwMode="auto">
              <a:xfrm rot="19800000">
                <a:off x="2074" y="2808"/>
                <a:ext cx="200" cy="5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10" name="AutoShape 138"/>
              <p:cNvSpPr>
                <a:spLocks noChangeAspect="1" noChangeArrowheads="1"/>
              </p:cNvSpPr>
              <p:nvPr/>
            </p:nvSpPr>
            <p:spPr bwMode="auto">
              <a:xfrm rot="19800000">
                <a:off x="2137" y="2957"/>
                <a:ext cx="121" cy="4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11" name="AutoShape 139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96" y="2514"/>
                <a:ext cx="312" cy="9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12" name="AutoShape 140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90" y="2369"/>
                <a:ext cx="400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13" name="AutoShape 141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96" y="2189"/>
                <a:ext cx="315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14" name="AutoShape 142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215" y="2661"/>
                <a:ext cx="218" cy="7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15" name="AutoShape 143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94" y="2809"/>
                <a:ext cx="186" cy="5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16" name="AutoShape 144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215" y="2956"/>
                <a:ext cx="103" cy="4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17" name="AutoShape 145"/>
              <p:cNvSpPr>
                <a:spLocks noChangeAspect="1" noChangeArrowheads="1"/>
              </p:cNvSpPr>
              <p:nvPr/>
            </p:nvSpPr>
            <p:spPr bwMode="auto">
              <a:xfrm rot="-5400000">
                <a:off x="2176" y="3056"/>
                <a:ext cx="121" cy="44"/>
              </a:xfrm>
              <a:prstGeom prst="roundRect">
                <a:avLst>
                  <a:gd name="adj" fmla="val 50000"/>
                </a:avLst>
              </a:prstGeom>
              <a:solidFill>
                <a:srgbClr val="8CACD0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18" name="AutoShape 146"/>
              <p:cNvSpPr>
                <a:spLocks noChangeAspect="1" noChangeArrowheads="1"/>
              </p:cNvSpPr>
              <p:nvPr/>
            </p:nvSpPr>
            <p:spPr bwMode="auto">
              <a:xfrm rot="19800000">
                <a:off x="2058" y="1994"/>
                <a:ext cx="244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19" name="AutoShape 147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68" y="1992"/>
                <a:ext cx="244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20" name="AutoShape 148"/>
              <p:cNvSpPr>
                <a:spLocks noChangeAspect="1" noChangeArrowheads="1"/>
              </p:cNvSpPr>
              <p:nvPr/>
            </p:nvSpPr>
            <p:spPr bwMode="auto">
              <a:xfrm>
                <a:off x="2163" y="1842"/>
                <a:ext cx="147" cy="1239"/>
              </a:xfrm>
              <a:custGeom>
                <a:avLst/>
                <a:gdLst>
                  <a:gd name="G0" fmla="+- 6382 0 0"/>
                  <a:gd name="G1" fmla="+- 21600 0 6382"/>
                  <a:gd name="G2" fmla="*/ 6382 1 2"/>
                  <a:gd name="G3" fmla="+- 21600 0 G2"/>
                  <a:gd name="G4" fmla="+/ 6382 21600 2"/>
                  <a:gd name="G5" fmla="+/ G1 0 2"/>
                  <a:gd name="G6" fmla="*/ 21600 21600 6382"/>
                  <a:gd name="G7" fmla="*/ G6 1 2"/>
                  <a:gd name="G8" fmla="+- 21600 0 G7"/>
                  <a:gd name="G9" fmla="*/ 21600 1 2"/>
                  <a:gd name="G10" fmla="+- 6382 0 G9"/>
                  <a:gd name="G11" fmla="?: G10 G8 0"/>
                  <a:gd name="G12" fmla="?: G10 G7 21600"/>
                  <a:gd name="T0" fmla="*/ 18409 w 21600"/>
                  <a:gd name="T1" fmla="*/ 10800 h 21600"/>
                  <a:gd name="T2" fmla="*/ 10800 w 21600"/>
                  <a:gd name="T3" fmla="*/ 21600 h 21600"/>
                  <a:gd name="T4" fmla="*/ 3191 w 21600"/>
                  <a:gd name="T5" fmla="*/ 10800 h 21600"/>
                  <a:gd name="T6" fmla="*/ 10800 w 21600"/>
                  <a:gd name="T7" fmla="*/ 0 h 21600"/>
                  <a:gd name="T8" fmla="*/ 4991 w 21600"/>
                  <a:gd name="T9" fmla="*/ 4991 h 21600"/>
                  <a:gd name="T10" fmla="*/ 16609 w 21600"/>
                  <a:gd name="T11" fmla="*/ 16609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6382" y="21600"/>
                    </a:lnTo>
                    <a:lnTo>
                      <a:pt x="15218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3221" name="Group 149"/>
            <p:cNvGrpSpPr>
              <a:grpSpLocks noChangeAspect="1"/>
            </p:cNvGrpSpPr>
            <p:nvPr/>
          </p:nvGrpSpPr>
          <p:grpSpPr bwMode="auto">
            <a:xfrm rot="-3600000" flipH="1" flipV="1">
              <a:off x="1292" y="827"/>
              <a:ext cx="729" cy="1296"/>
              <a:chOff x="1861" y="1842"/>
              <a:chExt cx="729" cy="1296"/>
            </a:xfrm>
          </p:grpSpPr>
          <p:sp>
            <p:nvSpPr>
              <p:cNvPr id="3222" name="AutoShape 150"/>
              <p:cNvSpPr>
                <a:spLocks noChangeAspect="1" noChangeArrowheads="1"/>
              </p:cNvSpPr>
              <p:nvPr/>
            </p:nvSpPr>
            <p:spPr bwMode="auto">
              <a:xfrm rot="19800000">
                <a:off x="1944" y="2508"/>
                <a:ext cx="344" cy="9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23" name="AutoShape 151"/>
              <p:cNvSpPr>
                <a:spLocks noChangeAspect="1" noChangeArrowheads="1"/>
              </p:cNvSpPr>
              <p:nvPr/>
            </p:nvSpPr>
            <p:spPr bwMode="auto">
              <a:xfrm rot="19800000">
                <a:off x="1861" y="2358"/>
                <a:ext cx="452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24" name="AutoShape 152"/>
              <p:cNvSpPr>
                <a:spLocks noChangeAspect="1" noChangeArrowheads="1"/>
              </p:cNvSpPr>
              <p:nvPr/>
            </p:nvSpPr>
            <p:spPr bwMode="auto">
              <a:xfrm rot="19800000">
                <a:off x="1941" y="2181"/>
                <a:ext cx="356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25" name="AutoShape 153"/>
              <p:cNvSpPr>
                <a:spLocks noChangeAspect="1" noChangeArrowheads="1"/>
              </p:cNvSpPr>
              <p:nvPr/>
            </p:nvSpPr>
            <p:spPr bwMode="auto">
              <a:xfrm rot="19800000">
                <a:off x="2018" y="2653"/>
                <a:ext cx="261" cy="7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26" name="AutoShape 154"/>
              <p:cNvSpPr>
                <a:spLocks noChangeAspect="1" noChangeArrowheads="1"/>
              </p:cNvSpPr>
              <p:nvPr/>
            </p:nvSpPr>
            <p:spPr bwMode="auto">
              <a:xfrm rot="19800000">
                <a:off x="2074" y="2808"/>
                <a:ext cx="200" cy="5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27" name="AutoShape 155"/>
              <p:cNvSpPr>
                <a:spLocks noChangeAspect="1" noChangeArrowheads="1"/>
              </p:cNvSpPr>
              <p:nvPr/>
            </p:nvSpPr>
            <p:spPr bwMode="auto">
              <a:xfrm rot="19800000">
                <a:off x="2137" y="2957"/>
                <a:ext cx="121" cy="4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28" name="AutoShape 156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96" y="2514"/>
                <a:ext cx="312" cy="9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29" name="AutoShape 157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90" y="2369"/>
                <a:ext cx="400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30" name="AutoShape 158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96" y="2189"/>
                <a:ext cx="315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31" name="AutoShape 159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215" y="2661"/>
                <a:ext cx="218" cy="7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32" name="AutoShape 160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94" y="2809"/>
                <a:ext cx="186" cy="5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33" name="AutoShape 161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215" y="2956"/>
                <a:ext cx="103" cy="4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34" name="AutoShape 162"/>
              <p:cNvSpPr>
                <a:spLocks noChangeAspect="1" noChangeArrowheads="1"/>
              </p:cNvSpPr>
              <p:nvPr/>
            </p:nvSpPr>
            <p:spPr bwMode="auto">
              <a:xfrm rot="-5400000">
                <a:off x="2176" y="3056"/>
                <a:ext cx="121" cy="44"/>
              </a:xfrm>
              <a:prstGeom prst="roundRect">
                <a:avLst>
                  <a:gd name="adj" fmla="val 50000"/>
                </a:avLst>
              </a:prstGeom>
              <a:solidFill>
                <a:srgbClr val="8CACD0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35" name="AutoShape 163"/>
              <p:cNvSpPr>
                <a:spLocks noChangeAspect="1" noChangeArrowheads="1"/>
              </p:cNvSpPr>
              <p:nvPr/>
            </p:nvSpPr>
            <p:spPr bwMode="auto">
              <a:xfrm rot="19800000">
                <a:off x="2058" y="1994"/>
                <a:ext cx="244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36" name="AutoShape 164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68" y="1992"/>
                <a:ext cx="244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37" name="AutoShape 165"/>
              <p:cNvSpPr>
                <a:spLocks noChangeAspect="1" noChangeArrowheads="1"/>
              </p:cNvSpPr>
              <p:nvPr/>
            </p:nvSpPr>
            <p:spPr bwMode="auto">
              <a:xfrm>
                <a:off x="2163" y="1842"/>
                <a:ext cx="147" cy="1239"/>
              </a:xfrm>
              <a:custGeom>
                <a:avLst/>
                <a:gdLst>
                  <a:gd name="G0" fmla="+- 6382 0 0"/>
                  <a:gd name="G1" fmla="+- 21600 0 6382"/>
                  <a:gd name="G2" fmla="*/ 6382 1 2"/>
                  <a:gd name="G3" fmla="+- 21600 0 G2"/>
                  <a:gd name="G4" fmla="+/ 6382 21600 2"/>
                  <a:gd name="G5" fmla="+/ G1 0 2"/>
                  <a:gd name="G6" fmla="*/ 21600 21600 6382"/>
                  <a:gd name="G7" fmla="*/ G6 1 2"/>
                  <a:gd name="G8" fmla="+- 21600 0 G7"/>
                  <a:gd name="G9" fmla="*/ 21600 1 2"/>
                  <a:gd name="G10" fmla="+- 6382 0 G9"/>
                  <a:gd name="G11" fmla="?: G10 G8 0"/>
                  <a:gd name="G12" fmla="?: G10 G7 21600"/>
                  <a:gd name="T0" fmla="*/ 18409 w 21600"/>
                  <a:gd name="T1" fmla="*/ 10800 h 21600"/>
                  <a:gd name="T2" fmla="*/ 10800 w 21600"/>
                  <a:gd name="T3" fmla="*/ 21600 h 21600"/>
                  <a:gd name="T4" fmla="*/ 3191 w 21600"/>
                  <a:gd name="T5" fmla="*/ 10800 h 21600"/>
                  <a:gd name="T6" fmla="*/ 10800 w 21600"/>
                  <a:gd name="T7" fmla="*/ 0 h 21600"/>
                  <a:gd name="T8" fmla="*/ 4991 w 21600"/>
                  <a:gd name="T9" fmla="*/ 4991 h 21600"/>
                  <a:gd name="T10" fmla="*/ 16609 w 21600"/>
                  <a:gd name="T11" fmla="*/ 16609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6382" y="21600"/>
                    </a:lnTo>
                    <a:lnTo>
                      <a:pt x="15218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3238" name="Group 166"/>
            <p:cNvGrpSpPr>
              <a:grpSpLocks noChangeAspect="1"/>
            </p:cNvGrpSpPr>
            <p:nvPr/>
          </p:nvGrpSpPr>
          <p:grpSpPr bwMode="auto">
            <a:xfrm rot="-3600000">
              <a:off x="2452" y="1518"/>
              <a:ext cx="729" cy="1296"/>
              <a:chOff x="1861" y="1842"/>
              <a:chExt cx="729" cy="1296"/>
            </a:xfrm>
          </p:grpSpPr>
          <p:sp>
            <p:nvSpPr>
              <p:cNvPr id="3239" name="AutoShape 167"/>
              <p:cNvSpPr>
                <a:spLocks noChangeAspect="1" noChangeArrowheads="1"/>
              </p:cNvSpPr>
              <p:nvPr/>
            </p:nvSpPr>
            <p:spPr bwMode="auto">
              <a:xfrm rot="19800000">
                <a:off x="1944" y="2508"/>
                <a:ext cx="344" cy="9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40" name="AutoShape 168"/>
              <p:cNvSpPr>
                <a:spLocks noChangeAspect="1" noChangeArrowheads="1"/>
              </p:cNvSpPr>
              <p:nvPr/>
            </p:nvSpPr>
            <p:spPr bwMode="auto">
              <a:xfrm rot="19800000">
                <a:off x="1861" y="2358"/>
                <a:ext cx="452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41" name="AutoShape 169"/>
              <p:cNvSpPr>
                <a:spLocks noChangeAspect="1" noChangeArrowheads="1"/>
              </p:cNvSpPr>
              <p:nvPr/>
            </p:nvSpPr>
            <p:spPr bwMode="auto">
              <a:xfrm rot="19800000">
                <a:off x="1941" y="2181"/>
                <a:ext cx="356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42" name="AutoShape 170"/>
              <p:cNvSpPr>
                <a:spLocks noChangeAspect="1" noChangeArrowheads="1"/>
              </p:cNvSpPr>
              <p:nvPr/>
            </p:nvSpPr>
            <p:spPr bwMode="auto">
              <a:xfrm rot="19800000">
                <a:off x="2018" y="2653"/>
                <a:ext cx="261" cy="7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43" name="AutoShape 171"/>
              <p:cNvSpPr>
                <a:spLocks noChangeAspect="1" noChangeArrowheads="1"/>
              </p:cNvSpPr>
              <p:nvPr/>
            </p:nvSpPr>
            <p:spPr bwMode="auto">
              <a:xfrm rot="19800000">
                <a:off x="2074" y="2808"/>
                <a:ext cx="200" cy="5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44" name="AutoShape 172"/>
              <p:cNvSpPr>
                <a:spLocks noChangeAspect="1" noChangeArrowheads="1"/>
              </p:cNvSpPr>
              <p:nvPr/>
            </p:nvSpPr>
            <p:spPr bwMode="auto">
              <a:xfrm rot="19800000">
                <a:off x="2137" y="2957"/>
                <a:ext cx="121" cy="4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45" name="AutoShape 173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96" y="2514"/>
                <a:ext cx="312" cy="9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46" name="AutoShape 174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90" y="2369"/>
                <a:ext cx="400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47" name="AutoShape 175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96" y="2189"/>
                <a:ext cx="315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48" name="AutoShape 176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215" y="2661"/>
                <a:ext cx="218" cy="7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49" name="AutoShape 177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94" y="2809"/>
                <a:ext cx="186" cy="5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50" name="AutoShape 178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215" y="2956"/>
                <a:ext cx="103" cy="4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51" name="AutoShape 179"/>
              <p:cNvSpPr>
                <a:spLocks noChangeAspect="1" noChangeArrowheads="1"/>
              </p:cNvSpPr>
              <p:nvPr/>
            </p:nvSpPr>
            <p:spPr bwMode="auto">
              <a:xfrm rot="-5400000">
                <a:off x="2176" y="3056"/>
                <a:ext cx="121" cy="44"/>
              </a:xfrm>
              <a:prstGeom prst="roundRect">
                <a:avLst>
                  <a:gd name="adj" fmla="val 50000"/>
                </a:avLst>
              </a:prstGeom>
              <a:solidFill>
                <a:srgbClr val="8CACD0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52" name="AutoShape 180"/>
              <p:cNvSpPr>
                <a:spLocks noChangeAspect="1" noChangeArrowheads="1"/>
              </p:cNvSpPr>
              <p:nvPr/>
            </p:nvSpPr>
            <p:spPr bwMode="auto">
              <a:xfrm rot="19800000">
                <a:off x="2058" y="1994"/>
                <a:ext cx="244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53" name="AutoShape 181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68" y="1992"/>
                <a:ext cx="244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54" name="AutoShape 182"/>
              <p:cNvSpPr>
                <a:spLocks noChangeAspect="1" noChangeArrowheads="1"/>
              </p:cNvSpPr>
              <p:nvPr/>
            </p:nvSpPr>
            <p:spPr bwMode="auto">
              <a:xfrm>
                <a:off x="2163" y="1842"/>
                <a:ext cx="147" cy="1239"/>
              </a:xfrm>
              <a:custGeom>
                <a:avLst/>
                <a:gdLst>
                  <a:gd name="G0" fmla="+- 6382 0 0"/>
                  <a:gd name="G1" fmla="+- 21600 0 6382"/>
                  <a:gd name="G2" fmla="*/ 6382 1 2"/>
                  <a:gd name="G3" fmla="+- 21600 0 G2"/>
                  <a:gd name="G4" fmla="+/ 6382 21600 2"/>
                  <a:gd name="G5" fmla="+/ G1 0 2"/>
                  <a:gd name="G6" fmla="*/ 21600 21600 6382"/>
                  <a:gd name="G7" fmla="*/ G6 1 2"/>
                  <a:gd name="G8" fmla="+- 21600 0 G7"/>
                  <a:gd name="G9" fmla="*/ 21600 1 2"/>
                  <a:gd name="G10" fmla="+- 6382 0 G9"/>
                  <a:gd name="G11" fmla="?: G10 G8 0"/>
                  <a:gd name="G12" fmla="?: G10 G7 21600"/>
                  <a:gd name="T0" fmla="*/ 18409 w 21600"/>
                  <a:gd name="T1" fmla="*/ 10800 h 21600"/>
                  <a:gd name="T2" fmla="*/ 10800 w 21600"/>
                  <a:gd name="T3" fmla="*/ 21600 h 21600"/>
                  <a:gd name="T4" fmla="*/ 3191 w 21600"/>
                  <a:gd name="T5" fmla="*/ 10800 h 21600"/>
                  <a:gd name="T6" fmla="*/ 10800 w 21600"/>
                  <a:gd name="T7" fmla="*/ 0 h 21600"/>
                  <a:gd name="T8" fmla="*/ 4991 w 21600"/>
                  <a:gd name="T9" fmla="*/ 4991 h 21600"/>
                  <a:gd name="T10" fmla="*/ 16609 w 21600"/>
                  <a:gd name="T11" fmla="*/ 16609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6382" y="21600"/>
                    </a:lnTo>
                    <a:lnTo>
                      <a:pt x="15218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3255" name="Group 183"/>
            <p:cNvGrpSpPr>
              <a:grpSpLocks noChangeAspect="1"/>
            </p:cNvGrpSpPr>
            <p:nvPr/>
          </p:nvGrpSpPr>
          <p:grpSpPr bwMode="auto">
            <a:xfrm>
              <a:off x="1861" y="1840"/>
              <a:ext cx="729" cy="1296"/>
              <a:chOff x="1861" y="1842"/>
              <a:chExt cx="729" cy="1296"/>
            </a:xfrm>
          </p:grpSpPr>
          <p:sp>
            <p:nvSpPr>
              <p:cNvPr id="3256" name="AutoShape 184"/>
              <p:cNvSpPr>
                <a:spLocks noChangeAspect="1" noChangeArrowheads="1"/>
              </p:cNvSpPr>
              <p:nvPr/>
            </p:nvSpPr>
            <p:spPr bwMode="auto">
              <a:xfrm rot="19800000">
                <a:off x="1944" y="2508"/>
                <a:ext cx="344" cy="9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57" name="AutoShape 185"/>
              <p:cNvSpPr>
                <a:spLocks noChangeAspect="1" noChangeArrowheads="1"/>
              </p:cNvSpPr>
              <p:nvPr/>
            </p:nvSpPr>
            <p:spPr bwMode="auto">
              <a:xfrm rot="19800000">
                <a:off x="1861" y="2358"/>
                <a:ext cx="452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58" name="AutoShape 186"/>
              <p:cNvSpPr>
                <a:spLocks noChangeAspect="1" noChangeArrowheads="1"/>
              </p:cNvSpPr>
              <p:nvPr/>
            </p:nvSpPr>
            <p:spPr bwMode="auto">
              <a:xfrm rot="19800000">
                <a:off x="1941" y="2181"/>
                <a:ext cx="356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59" name="AutoShape 187"/>
              <p:cNvSpPr>
                <a:spLocks noChangeAspect="1" noChangeArrowheads="1"/>
              </p:cNvSpPr>
              <p:nvPr/>
            </p:nvSpPr>
            <p:spPr bwMode="auto">
              <a:xfrm rot="19800000">
                <a:off x="2018" y="2653"/>
                <a:ext cx="261" cy="7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60" name="AutoShape 188"/>
              <p:cNvSpPr>
                <a:spLocks noChangeAspect="1" noChangeArrowheads="1"/>
              </p:cNvSpPr>
              <p:nvPr/>
            </p:nvSpPr>
            <p:spPr bwMode="auto">
              <a:xfrm rot="19800000">
                <a:off x="2074" y="2808"/>
                <a:ext cx="200" cy="5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61" name="AutoShape 189"/>
              <p:cNvSpPr>
                <a:spLocks noChangeAspect="1" noChangeArrowheads="1"/>
              </p:cNvSpPr>
              <p:nvPr/>
            </p:nvSpPr>
            <p:spPr bwMode="auto">
              <a:xfrm rot="19800000">
                <a:off x="2137" y="2957"/>
                <a:ext cx="121" cy="4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62" name="AutoShape 190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96" y="2514"/>
                <a:ext cx="312" cy="9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63" name="AutoShape 191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90" y="2369"/>
                <a:ext cx="400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64" name="AutoShape 192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96" y="2189"/>
                <a:ext cx="315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65" name="AutoShape 193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215" y="2661"/>
                <a:ext cx="218" cy="7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66" name="AutoShape 194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94" y="2809"/>
                <a:ext cx="186" cy="5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67" name="AutoShape 195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215" y="2956"/>
                <a:ext cx="103" cy="4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68" name="AutoShape 196"/>
              <p:cNvSpPr>
                <a:spLocks noChangeAspect="1" noChangeArrowheads="1"/>
              </p:cNvSpPr>
              <p:nvPr/>
            </p:nvSpPr>
            <p:spPr bwMode="auto">
              <a:xfrm rot="-5400000">
                <a:off x="2176" y="3056"/>
                <a:ext cx="121" cy="44"/>
              </a:xfrm>
              <a:prstGeom prst="roundRect">
                <a:avLst>
                  <a:gd name="adj" fmla="val 50000"/>
                </a:avLst>
              </a:prstGeom>
              <a:solidFill>
                <a:srgbClr val="8CACD0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69" name="AutoShape 197"/>
              <p:cNvSpPr>
                <a:spLocks noChangeAspect="1" noChangeArrowheads="1"/>
              </p:cNvSpPr>
              <p:nvPr/>
            </p:nvSpPr>
            <p:spPr bwMode="auto">
              <a:xfrm rot="19800000">
                <a:off x="2058" y="1994"/>
                <a:ext cx="244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70" name="AutoShape 198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68" y="1992"/>
                <a:ext cx="244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71" name="AutoShape 199"/>
              <p:cNvSpPr>
                <a:spLocks noChangeAspect="1" noChangeArrowheads="1"/>
              </p:cNvSpPr>
              <p:nvPr/>
            </p:nvSpPr>
            <p:spPr bwMode="auto">
              <a:xfrm>
                <a:off x="2163" y="1842"/>
                <a:ext cx="147" cy="1239"/>
              </a:xfrm>
              <a:custGeom>
                <a:avLst/>
                <a:gdLst>
                  <a:gd name="G0" fmla="+- 6382 0 0"/>
                  <a:gd name="G1" fmla="+- 21600 0 6382"/>
                  <a:gd name="G2" fmla="*/ 6382 1 2"/>
                  <a:gd name="G3" fmla="+- 21600 0 G2"/>
                  <a:gd name="G4" fmla="+/ 6382 21600 2"/>
                  <a:gd name="G5" fmla="+/ G1 0 2"/>
                  <a:gd name="G6" fmla="*/ 21600 21600 6382"/>
                  <a:gd name="G7" fmla="*/ G6 1 2"/>
                  <a:gd name="G8" fmla="+- 21600 0 G7"/>
                  <a:gd name="G9" fmla="*/ 21600 1 2"/>
                  <a:gd name="G10" fmla="+- 6382 0 G9"/>
                  <a:gd name="G11" fmla="?: G10 G8 0"/>
                  <a:gd name="G12" fmla="?: G10 G7 21600"/>
                  <a:gd name="T0" fmla="*/ 18409 w 21600"/>
                  <a:gd name="T1" fmla="*/ 10800 h 21600"/>
                  <a:gd name="T2" fmla="*/ 10800 w 21600"/>
                  <a:gd name="T3" fmla="*/ 21600 h 21600"/>
                  <a:gd name="T4" fmla="*/ 3191 w 21600"/>
                  <a:gd name="T5" fmla="*/ 10800 h 21600"/>
                  <a:gd name="T6" fmla="*/ 10800 w 21600"/>
                  <a:gd name="T7" fmla="*/ 0 h 21600"/>
                  <a:gd name="T8" fmla="*/ 4991 w 21600"/>
                  <a:gd name="T9" fmla="*/ 4991 h 21600"/>
                  <a:gd name="T10" fmla="*/ 16609 w 21600"/>
                  <a:gd name="T11" fmla="*/ 16609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6382" y="21600"/>
                    </a:lnTo>
                    <a:lnTo>
                      <a:pt x="15218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3272" name="Group 200"/>
            <p:cNvGrpSpPr>
              <a:grpSpLocks noChangeAspect="1"/>
            </p:cNvGrpSpPr>
            <p:nvPr/>
          </p:nvGrpSpPr>
          <p:grpSpPr bwMode="auto">
            <a:xfrm flipV="1">
              <a:off x="1870" y="488"/>
              <a:ext cx="729" cy="1296"/>
              <a:chOff x="1861" y="1842"/>
              <a:chExt cx="729" cy="1296"/>
            </a:xfrm>
          </p:grpSpPr>
          <p:sp>
            <p:nvSpPr>
              <p:cNvPr id="3273" name="AutoShape 201"/>
              <p:cNvSpPr>
                <a:spLocks noChangeAspect="1" noChangeArrowheads="1"/>
              </p:cNvSpPr>
              <p:nvPr/>
            </p:nvSpPr>
            <p:spPr bwMode="auto">
              <a:xfrm rot="19800000">
                <a:off x="1944" y="2508"/>
                <a:ext cx="344" cy="9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74" name="AutoShape 202"/>
              <p:cNvSpPr>
                <a:spLocks noChangeAspect="1" noChangeArrowheads="1"/>
              </p:cNvSpPr>
              <p:nvPr/>
            </p:nvSpPr>
            <p:spPr bwMode="auto">
              <a:xfrm rot="19800000">
                <a:off x="1861" y="2358"/>
                <a:ext cx="452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75" name="AutoShape 203"/>
              <p:cNvSpPr>
                <a:spLocks noChangeAspect="1" noChangeArrowheads="1"/>
              </p:cNvSpPr>
              <p:nvPr/>
            </p:nvSpPr>
            <p:spPr bwMode="auto">
              <a:xfrm rot="19800000">
                <a:off x="1941" y="2181"/>
                <a:ext cx="356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76" name="AutoShape 204"/>
              <p:cNvSpPr>
                <a:spLocks noChangeAspect="1" noChangeArrowheads="1"/>
              </p:cNvSpPr>
              <p:nvPr/>
            </p:nvSpPr>
            <p:spPr bwMode="auto">
              <a:xfrm rot="19800000">
                <a:off x="2018" y="2653"/>
                <a:ext cx="261" cy="7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77" name="AutoShape 205"/>
              <p:cNvSpPr>
                <a:spLocks noChangeAspect="1" noChangeArrowheads="1"/>
              </p:cNvSpPr>
              <p:nvPr/>
            </p:nvSpPr>
            <p:spPr bwMode="auto">
              <a:xfrm rot="19800000">
                <a:off x="2074" y="2808"/>
                <a:ext cx="200" cy="5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78" name="AutoShape 206"/>
              <p:cNvSpPr>
                <a:spLocks noChangeAspect="1" noChangeArrowheads="1"/>
              </p:cNvSpPr>
              <p:nvPr/>
            </p:nvSpPr>
            <p:spPr bwMode="auto">
              <a:xfrm rot="19800000">
                <a:off x="2137" y="2957"/>
                <a:ext cx="121" cy="4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79" name="AutoShape 207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96" y="2514"/>
                <a:ext cx="312" cy="9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80" name="AutoShape 208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90" y="2369"/>
                <a:ext cx="400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81" name="AutoShape 209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96" y="2189"/>
                <a:ext cx="315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82" name="AutoShape 210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215" y="2661"/>
                <a:ext cx="218" cy="7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83" name="AutoShape 211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94" y="2809"/>
                <a:ext cx="186" cy="5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84" name="AutoShape 212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215" y="2956"/>
                <a:ext cx="103" cy="4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85" name="AutoShape 213"/>
              <p:cNvSpPr>
                <a:spLocks noChangeAspect="1" noChangeArrowheads="1"/>
              </p:cNvSpPr>
              <p:nvPr/>
            </p:nvSpPr>
            <p:spPr bwMode="auto">
              <a:xfrm rot="-5400000">
                <a:off x="2176" y="3056"/>
                <a:ext cx="121" cy="44"/>
              </a:xfrm>
              <a:prstGeom prst="roundRect">
                <a:avLst>
                  <a:gd name="adj" fmla="val 50000"/>
                </a:avLst>
              </a:prstGeom>
              <a:solidFill>
                <a:srgbClr val="8CACD0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86" name="AutoShape 214"/>
              <p:cNvSpPr>
                <a:spLocks noChangeAspect="1" noChangeArrowheads="1"/>
              </p:cNvSpPr>
              <p:nvPr/>
            </p:nvSpPr>
            <p:spPr bwMode="auto">
              <a:xfrm rot="19800000">
                <a:off x="2058" y="1994"/>
                <a:ext cx="244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87" name="AutoShape 215"/>
              <p:cNvSpPr>
                <a:spLocks noChangeAspect="1" noChangeArrowheads="1"/>
              </p:cNvSpPr>
              <p:nvPr/>
            </p:nvSpPr>
            <p:spPr bwMode="auto">
              <a:xfrm rot="1800000" flipH="1">
                <a:off x="2168" y="1992"/>
                <a:ext cx="244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88" name="AutoShape 216"/>
              <p:cNvSpPr>
                <a:spLocks noChangeAspect="1" noChangeArrowheads="1"/>
              </p:cNvSpPr>
              <p:nvPr/>
            </p:nvSpPr>
            <p:spPr bwMode="auto">
              <a:xfrm>
                <a:off x="2163" y="1842"/>
                <a:ext cx="147" cy="1239"/>
              </a:xfrm>
              <a:custGeom>
                <a:avLst/>
                <a:gdLst>
                  <a:gd name="G0" fmla="+- 6382 0 0"/>
                  <a:gd name="G1" fmla="+- 21600 0 6382"/>
                  <a:gd name="G2" fmla="*/ 6382 1 2"/>
                  <a:gd name="G3" fmla="+- 21600 0 G2"/>
                  <a:gd name="G4" fmla="+/ 6382 21600 2"/>
                  <a:gd name="G5" fmla="+/ G1 0 2"/>
                  <a:gd name="G6" fmla="*/ 21600 21600 6382"/>
                  <a:gd name="G7" fmla="*/ G6 1 2"/>
                  <a:gd name="G8" fmla="+- 21600 0 G7"/>
                  <a:gd name="G9" fmla="*/ 21600 1 2"/>
                  <a:gd name="G10" fmla="+- 6382 0 G9"/>
                  <a:gd name="G11" fmla="?: G10 G8 0"/>
                  <a:gd name="G12" fmla="?: G10 G7 21600"/>
                  <a:gd name="T0" fmla="*/ 18409 w 21600"/>
                  <a:gd name="T1" fmla="*/ 10800 h 21600"/>
                  <a:gd name="T2" fmla="*/ 10800 w 21600"/>
                  <a:gd name="T3" fmla="*/ 21600 h 21600"/>
                  <a:gd name="T4" fmla="*/ 3191 w 21600"/>
                  <a:gd name="T5" fmla="*/ 10800 h 21600"/>
                  <a:gd name="T6" fmla="*/ 10800 w 21600"/>
                  <a:gd name="T7" fmla="*/ 0 h 21600"/>
                  <a:gd name="T8" fmla="*/ 4991 w 21600"/>
                  <a:gd name="T9" fmla="*/ 4991 h 21600"/>
                  <a:gd name="T10" fmla="*/ 16609 w 21600"/>
                  <a:gd name="T11" fmla="*/ 16609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6382" y="21600"/>
                    </a:lnTo>
                    <a:lnTo>
                      <a:pt x="15218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8CACD0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sp>
        <p:nvSpPr>
          <p:cNvPr id="3289" name="Rectangle 2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Outline</a:t>
            </a:r>
            <a:endParaRPr lang="en-US" altLang="ja-JP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pPr lvl="1"/>
            <a:r>
              <a:rPr lang="en-US" altLang="zh-TW" dirty="0" smtClean="0"/>
              <a:t>Routing protocols in Wireless Mash Networks.</a:t>
            </a:r>
          </a:p>
          <a:p>
            <a:pPr lvl="1"/>
            <a:r>
              <a:rPr lang="en-US" altLang="zh-TW" dirty="0" smtClean="0"/>
              <a:t>Motivation</a:t>
            </a:r>
          </a:p>
          <a:p>
            <a:r>
              <a:rPr lang="en-US" altLang="zh-TW" dirty="0" smtClean="0"/>
              <a:t>System </a:t>
            </a:r>
            <a:r>
              <a:rPr lang="en-US" altLang="zh-TW" dirty="0" smtClean="0"/>
              <a:t>architecture</a:t>
            </a:r>
          </a:p>
          <a:p>
            <a:r>
              <a:rPr lang="en-US" altLang="zh-TW" dirty="0" smtClean="0"/>
              <a:t>Evaluation</a:t>
            </a:r>
          </a:p>
          <a:p>
            <a:pPr lvl="1"/>
            <a:r>
              <a:rPr lang="en-US" altLang="zh-TW" dirty="0" smtClean="0"/>
              <a:t>Pure test</a:t>
            </a:r>
          </a:p>
          <a:p>
            <a:pPr lvl="1"/>
            <a:r>
              <a:rPr lang="en-US" altLang="zh-TW" dirty="0" smtClean="0"/>
              <a:t>Seamless handover</a:t>
            </a:r>
          </a:p>
          <a:p>
            <a:r>
              <a:rPr lang="en-US" altLang="zh-TW" dirty="0" smtClean="0"/>
              <a:t>Conclusion</a:t>
            </a:r>
            <a:endParaRPr lang="en-US" altLang="zh-TW" dirty="0" smtClean="0"/>
          </a:p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5EC5-C589-4158-8B30-ACA1B23767D0}" type="slidenum">
              <a:rPr lang="en-US" altLang="ja-JP" smtClean="0"/>
              <a:pPr/>
              <a:t>2</a:t>
            </a:fld>
            <a:endParaRPr lang="en-US" altLang="ja-JP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Routing protocols in Wireless Mash Networks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Ad hoc On-Demand Distance Vector </a:t>
            </a:r>
            <a:r>
              <a:rPr lang="en-US" altLang="zh-TW" dirty="0" smtClean="0"/>
              <a:t>(AODV)</a:t>
            </a:r>
          </a:p>
          <a:p>
            <a:r>
              <a:rPr lang="en-US" altLang="zh-TW" dirty="0"/>
              <a:t>Optimized Link State Routing </a:t>
            </a:r>
            <a:r>
              <a:rPr lang="en-US" altLang="zh-TW" dirty="0" smtClean="0"/>
              <a:t>Protocol (OLSR)</a:t>
            </a:r>
            <a:endParaRPr lang="en-US" altLang="zh-TW" dirty="0"/>
          </a:p>
          <a:p>
            <a:pPr lvl="1"/>
            <a:r>
              <a:rPr lang="en-US" altLang="zh-TW" dirty="0" smtClean="0"/>
              <a:t>Nodes advertise information only  about links with neighbors.</a:t>
            </a:r>
            <a:endParaRPr lang="en-US" altLang="zh-TW" dirty="0" smtClean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5EC5-C589-4158-8B30-ACA1B23767D0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1848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zh-TW" dirty="0" smtClean="0"/>
              <a:t>Motivation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457200" y="1454728"/>
            <a:ext cx="8229600" cy="4525963"/>
          </a:xfrm>
        </p:spPr>
        <p:txBody>
          <a:bodyPr/>
          <a:lstStyle/>
          <a:p>
            <a:r>
              <a:rPr lang="en-US" altLang="zh-TW" dirty="0" smtClean="0"/>
              <a:t>There are many traditional routing protocols in WMS, but they are not flexible enough for some requirement such as load-balancing.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5EC5-C589-4158-8B30-ACA1B23767D0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1033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System architecture</a:t>
            </a:r>
            <a:endParaRPr lang="zh-TW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665" y="1413163"/>
            <a:ext cx="6407598" cy="4701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5EC5-C589-4158-8B30-ACA1B23767D0}" type="slidenum">
              <a:rPr lang="en-US" altLang="ja-JP" smtClean="0"/>
              <a:pPr/>
              <a:t>5</a:t>
            </a:fld>
            <a:endParaRPr lang="en-US" altLang="ja-JP"/>
          </a:p>
        </p:txBody>
      </p:sp>
      <p:sp>
        <p:nvSpPr>
          <p:cNvPr id="3" name="文字方塊 2"/>
          <p:cNvSpPr txBox="1"/>
          <p:nvPr/>
        </p:nvSpPr>
        <p:spPr>
          <a:xfrm>
            <a:off x="2015836" y="6115062"/>
            <a:ext cx="4946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Architecture of an OpenFlow Mesh Node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2167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System 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0179" y="5444835"/>
            <a:ext cx="7866784" cy="681328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dirty="0" smtClean="0">
                <a:solidFill>
                  <a:schemeClr val="tx1"/>
                </a:solidFill>
              </a:rPr>
              <a:t>Architecture of the core network</a:t>
            </a:r>
            <a:endParaRPr lang="zh-TW" altLang="en-US" sz="1800" dirty="0">
              <a:solidFill>
                <a:schemeClr val="tx1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5EC5-C589-4158-8B30-ACA1B23767D0}" type="slidenum">
              <a:rPr lang="en-US" altLang="ja-JP" smtClean="0"/>
              <a:pPr/>
              <a:t>6</a:t>
            </a:fld>
            <a:endParaRPr lang="en-US" altLang="ja-JP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016" y="1511010"/>
            <a:ext cx="7521473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7277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Evaluation-Forwarding </a:t>
            </a:r>
            <a:r>
              <a:rPr lang="en-US" altLang="zh-TW" sz="3600" dirty="0"/>
              <a:t>performance</a:t>
            </a:r>
            <a:endParaRPr lang="zh-TW" altLang="en-US" sz="3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5EC5-C589-4158-8B30-ACA1B23767D0}" type="slidenum">
              <a:rPr lang="en-US" altLang="ja-JP" smtClean="0"/>
              <a:pPr/>
              <a:t>7</a:t>
            </a:fld>
            <a:endParaRPr lang="en-US" altLang="ja-JP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1871663"/>
            <a:ext cx="6495868" cy="390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384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/>
              <a:t>Total control traffic caused by OLSR and OpenFlow</a:t>
            </a:r>
            <a:endParaRPr lang="zh-TW" altLang="en-US" sz="4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5EC5-C589-4158-8B30-ACA1B23767D0}" type="slidenum">
              <a:rPr lang="en-US" altLang="ja-JP" smtClean="0"/>
              <a:pPr/>
              <a:t>8</a:t>
            </a:fld>
            <a:endParaRPr lang="en-US" altLang="ja-JP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425" y="1958124"/>
            <a:ext cx="6753226" cy="4185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5923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Evaluation</a:t>
            </a:r>
            <a:br>
              <a:rPr lang="en-US" altLang="zh-TW" dirty="0"/>
            </a:br>
            <a:r>
              <a:rPr lang="en-US" altLang="zh-TW" dirty="0"/>
              <a:t>-</a:t>
            </a:r>
            <a:r>
              <a:rPr lang="en-US" altLang="zh-TW" dirty="0" smtClean="0"/>
              <a:t>seamless handover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5EC5-C589-4158-8B30-ACA1B23767D0}" type="slidenum">
              <a:rPr lang="en-US" altLang="ja-JP" smtClean="0"/>
              <a:pPr/>
              <a:t>9</a:t>
            </a:fld>
            <a:endParaRPr lang="en-US" altLang="ja-JP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092" y="1617281"/>
            <a:ext cx="6875037" cy="510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390840"/>
      </p:ext>
    </p:extLst>
  </p:cSld>
  <p:clrMapOvr>
    <a:masterClrMapping/>
  </p:clrMapOvr>
</p:sld>
</file>

<file path=ppt/theme/theme1.xml><?xml version="1.0" encoding="utf-8"?>
<a:theme xmlns:a="http://schemas.openxmlformats.org/drawingml/2006/main" name="20131225">
  <a:themeElements>
    <a:clrScheme name="Office 佈景主題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佈景主題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佈景主題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20131225</Template>
  <TotalTime>232</TotalTime>
  <Words>220</Words>
  <Application>Microsoft Office PowerPoint</Application>
  <PresentationFormat>如螢幕大小 (4:3)</PresentationFormat>
  <Paragraphs>47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0" baseType="lpstr">
      <vt:lpstr>ＭＳ Ｐゴシック</vt:lpstr>
      <vt:lpstr>新細明體</vt:lpstr>
      <vt:lpstr>Arial</vt:lpstr>
      <vt:lpstr>Calibri</vt:lpstr>
      <vt:lpstr>20131225</vt:lpstr>
      <vt:lpstr>OpenFlow for Wireless Mesh Networks</vt:lpstr>
      <vt:lpstr>Outline</vt:lpstr>
      <vt:lpstr>Routing protocols in Wireless Mash Networks</vt:lpstr>
      <vt:lpstr>Motivation</vt:lpstr>
      <vt:lpstr>System architecture</vt:lpstr>
      <vt:lpstr>System architecture</vt:lpstr>
      <vt:lpstr>Evaluation-Forwarding performance</vt:lpstr>
      <vt:lpstr>Total control traffic caused by OLSR and OpenFlow</vt:lpstr>
      <vt:lpstr>Evaluation -seamless handover</vt:lpstr>
      <vt:lpstr>PowerPoint 簡報</vt:lpstr>
      <vt:lpstr>PowerPoint 簡報</vt:lpstr>
      <vt:lpstr>PowerPoint 簡報</vt:lpstr>
      <vt:lpstr>TCP throughput from the core-network to the station during two handovers (after 15 and 30 sec.) </vt:lpstr>
      <vt:lpstr>Conclusion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OpenFlow for Wireless Mesh Networks</dc:title>
  <dc:creator>lucifer</dc:creator>
  <cp:lastModifiedBy>lucifer</cp:lastModifiedBy>
  <cp:revision>15</cp:revision>
  <dcterms:created xsi:type="dcterms:W3CDTF">2013-12-24T04:05:28Z</dcterms:created>
  <dcterms:modified xsi:type="dcterms:W3CDTF">2013-12-25T02:00:55Z</dcterms:modified>
</cp:coreProperties>
</file>